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63" r:id="rId3"/>
    <p:sldId id="264" r:id="rId4"/>
    <p:sldId id="262" r:id="rId5"/>
    <p:sldId id="266" r:id="rId6"/>
    <p:sldId id="265" r:id="rId7"/>
  </p:sldIdLst>
  <p:sldSz cx="15544800" cy="1133633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365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51"/>
    <p:restoredTop sz="83725" autoAdjust="0"/>
  </p:normalViewPr>
  <p:slideViewPr>
    <p:cSldViewPr snapToGrid="0" snapToObjects="1">
      <p:cViewPr varScale="1">
        <p:scale>
          <a:sx n="48" d="100"/>
          <a:sy n="48" d="100"/>
        </p:scale>
        <p:origin x="200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01B1B6-366C-4A69-A592-19595D9ADDB2}" type="datetimeFigureOut">
              <a:rPr lang="en-US" smtClean="0"/>
              <a:t>6/26/19</a:t>
            </a:fld>
            <a:endParaRPr lang="en-US"/>
          </a:p>
        </p:txBody>
      </p:sp>
      <p:sp>
        <p:nvSpPr>
          <p:cNvPr id="4" name="Slide Image Placeholder 3"/>
          <p:cNvSpPr>
            <a:spLocks noGrp="1" noRot="1" noChangeAspect="1"/>
          </p:cNvSpPr>
          <p:nvPr>
            <p:ph type="sldImg" idx="2"/>
          </p:nvPr>
        </p:nvSpPr>
        <p:spPr>
          <a:xfrm>
            <a:off x="1314450" y="1143000"/>
            <a:ext cx="4229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F3D06-58BE-4A43-AF2C-3029B5930978}" type="slidenum">
              <a:rPr lang="en-US" smtClean="0"/>
              <a:t>‹#›</a:t>
            </a:fld>
            <a:endParaRPr lang="en-US"/>
          </a:p>
        </p:txBody>
      </p:sp>
    </p:spTree>
    <p:extLst>
      <p:ext uri="{BB962C8B-B14F-4D97-AF65-F5344CB8AC3E}">
        <p14:creationId xmlns:p14="http://schemas.microsoft.com/office/powerpoint/2010/main" val="2104656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1</a:t>
            </a:fld>
            <a:endParaRPr lang="en-US"/>
          </a:p>
        </p:txBody>
      </p:sp>
    </p:spTree>
    <p:extLst>
      <p:ext uri="{BB962C8B-B14F-4D97-AF65-F5344CB8AC3E}">
        <p14:creationId xmlns:p14="http://schemas.microsoft.com/office/powerpoint/2010/main" val="3699854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2</a:t>
            </a:fld>
            <a:endParaRPr lang="en-US"/>
          </a:p>
        </p:txBody>
      </p:sp>
    </p:spTree>
    <p:extLst>
      <p:ext uri="{BB962C8B-B14F-4D97-AF65-F5344CB8AC3E}">
        <p14:creationId xmlns:p14="http://schemas.microsoft.com/office/powerpoint/2010/main" val="1128939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3</a:t>
            </a:fld>
            <a:endParaRPr lang="en-US"/>
          </a:p>
        </p:txBody>
      </p:sp>
    </p:spTree>
    <p:extLst>
      <p:ext uri="{BB962C8B-B14F-4D97-AF65-F5344CB8AC3E}">
        <p14:creationId xmlns:p14="http://schemas.microsoft.com/office/powerpoint/2010/main" val="1862206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4</a:t>
            </a:fld>
            <a:endParaRPr lang="en-US"/>
          </a:p>
        </p:txBody>
      </p:sp>
    </p:spTree>
    <p:extLst>
      <p:ext uri="{BB962C8B-B14F-4D97-AF65-F5344CB8AC3E}">
        <p14:creationId xmlns:p14="http://schemas.microsoft.com/office/powerpoint/2010/main" val="92091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5</a:t>
            </a:fld>
            <a:endParaRPr lang="en-US"/>
          </a:p>
        </p:txBody>
      </p:sp>
    </p:spTree>
    <p:extLst>
      <p:ext uri="{BB962C8B-B14F-4D97-AF65-F5344CB8AC3E}">
        <p14:creationId xmlns:p14="http://schemas.microsoft.com/office/powerpoint/2010/main" val="103606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4450" y="1143000"/>
            <a:ext cx="4229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7F3D06-58BE-4A43-AF2C-3029B5930978}" type="slidenum">
              <a:rPr lang="en-US" smtClean="0"/>
              <a:t>6</a:t>
            </a:fld>
            <a:endParaRPr lang="en-US"/>
          </a:p>
        </p:txBody>
      </p:sp>
    </p:spTree>
    <p:extLst>
      <p:ext uri="{BB962C8B-B14F-4D97-AF65-F5344CB8AC3E}">
        <p14:creationId xmlns:p14="http://schemas.microsoft.com/office/powerpoint/2010/main" val="1433780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Rectangle 24"/>
          <p:cNvSpPr/>
          <p:nvPr userDrawn="1"/>
        </p:nvSpPr>
        <p:spPr>
          <a:xfrm>
            <a:off x="16478807" y="259525"/>
            <a:ext cx="3634393" cy="369332"/>
          </a:xfrm>
          <a:prstGeom prst="rect">
            <a:avLst/>
          </a:prstGeom>
        </p:spPr>
        <p:txBody>
          <a:bodyPr wrap="none">
            <a:spAutoFit/>
          </a:bodyPr>
          <a:lstStyle/>
          <a:p>
            <a:pPr marL="0" algn="l" defTabSz="914400" rtl="0" eaLnBrk="1" latinLnBrk="0" hangingPunct="1"/>
            <a:r>
              <a:rPr lang="en-US" sz="1800" b="1" kern="1200" dirty="0">
                <a:solidFill>
                  <a:schemeClr val="tx1"/>
                </a:solidFill>
                <a:latin typeface="Arial" charset="0"/>
                <a:ea typeface="Arial" charset="0"/>
                <a:cs typeface="Arial" charset="0"/>
              </a:rPr>
              <a:t>CONDITIONS AND SITUATIONS</a:t>
            </a:r>
          </a:p>
        </p:txBody>
      </p:sp>
      <p:sp>
        <p:nvSpPr>
          <p:cNvPr id="26" name="Rectangle 25"/>
          <p:cNvSpPr/>
          <p:nvPr userDrawn="1"/>
        </p:nvSpPr>
        <p:spPr>
          <a:xfrm>
            <a:off x="16538116" y="7876265"/>
            <a:ext cx="2249462" cy="369332"/>
          </a:xfrm>
          <a:prstGeom prst="rect">
            <a:avLst/>
          </a:prstGeom>
        </p:spPr>
        <p:txBody>
          <a:bodyPr wrap="none">
            <a:spAutoFit/>
          </a:bodyPr>
          <a:lstStyle/>
          <a:p>
            <a:r>
              <a:rPr lang="en-US" sz="1800" b="1" dirty="0">
                <a:latin typeface="Arial" charset="0"/>
                <a:ea typeface="Arial" charset="0"/>
                <a:cs typeface="Arial" charset="0"/>
              </a:rPr>
              <a:t>INJURY MARKERS</a:t>
            </a:r>
            <a:endParaRPr lang="en-US" sz="1800" dirty="0"/>
          </a:p>
        </p:txBody>
      </p:sp>
      <p:sp>
        <p:nvSpPr>
          <p:cNvPr id="39" name="Rectangle 38"/>
          <p:cNvSpPr/>
          <p:nvPr userDrawn="1"/>
        </p:nvSpPr>
        <p:spPr>
          <a:xfrm>
            <a:off x="22053580" y="3649329"/>
            <a:ext cx="3237893" cy="830997"/>
          </a:xfrm>
          <a:prstGeom prst="rect">
            <a:avLst/>
          </a:prstGeom>
        </p:spPr>
        <p:txBody>
          <a:bodyPr wrap="square">
            <a:spAutoFit/>
          </a:bodyPr>
          <a:lstStyle/>
          <a:p>
            <a:r>
              <a:rPr lang="en-US" sz="1600" dirty="0">
                <a:latin typeface="Arial" charset="0"/>
                <a:ea typeface="Arial" charset="0"/>
                <a:cs typeface="Arial" charset="0"/>
              </a:rPr>
              <a:t>USE THE ICONS ON THE RIGHT TO HIGHLIGHT SOME OF THE CONDITIONS</a:t>
            </a:r>
          </a:p>
        </p:txBody>
      </p:sp>
      <p:sp>
        <p:nvSpPr>
          <p:cNvPr id="40" name="Rectangle 39"/>
          <p:cNvSpPr/>
          <p:nvPr userDrawn="1"/>
        </p:nvSpPr>
        <p:spPr>
          <a:xfrm>
            <a:off x="-5327731" y="1775527"/>
            <a:ext cx="3500331" cy="830997"/>
          </a:xfrm>
          <a:prstGeom prst="rect">
            <a:avLst/>
          </a:prstGeom>
        </p:spPr>
        <p:txBody>
          <a:bodyPr wrap="square">
            <a:spAutoFit/>
          </a:bodyPr>
          <a:lstStyle/>
          <a:p>
            <a:r>
              <a:rPr lang="en-US" sz="1600" dirty="0">
                <a:latin typeface="Arial" charset="0"/>
                <a:ea typeface="Arial" charset="0"/>
                <a:cs typeface="Arial" charset="0"/>
              </a:rPr>
              <a:t>INSERT A WRITTEN OVERVIEW OF THE SCENARIO IN THIS TEXT AREA</a:t>
            </a:r>
          </a:p>
        </p:txBody>
      </p:sp>
      <p:sp>
        <p:nvSpPr>
          <p:cNvPr id="41" name="Right Brace 40"/>
          <p:cNvSpPr/>
          <p:nvPr userDrawn="1"/>
        </p:nvSpPr>
        <p:spPr>
          <a:xfrm flipH="1">
            <a:off x="-1330036" y="1296000"/>
            <a:ext cx="823178" cy="7564970"/>
          </a:xfrm>
          <a:prstGeom prst="rightBrace">
            <a:avLst>
              <a:gd name="adj1" fmla="val 43817"/>
              <a:gd name="adj2" fmla="val 14745"/>
            </a:avLst>
          </a:prstGeom>
          <a:ln w="34925">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2" name="Rectangle 41"/>
          <p:cNvSpPr/>
          <p:nvPr userDrawn="1"/>
        </p:nvSpPr>
        <p:spPr>
          <a:xfrm>
            <a:off x="21960061" y="8910449"/>
            <a:ext cx="3424929" cy="830997"/>
          </a:xfrm>
          <a:prstGeom prst="rect">
            <a:avLst/>
          </a:prstGeom>
        </p:spPr>
        <p:txBody>
          <a:bodyPr wrap="square">
            <a:spAutoFit/>
          </a:bodyPr>
          <a:lstStyle/>
          <a:p>
            <a:r>
              <a:rPr lang="en-US" sz="1600" dirty="0">
                <a:latin typeface="Arial" charset="0"/>
                <a:ea typeface="Arial" charset="0"/>
                <a:cs typeface="Arial" charset="0"/>
              </a:rPr>
              <a:t>PLACE THESE MARKERS ON THE FIGURE TO INDICATE PLACEMENT OF INJURIES</a:t>
            </a:r>
          </a:p>
        </p:txBody>
      </p:sp>
      <p:sp>
        <p:nvSpPr>
          <p:cNvPr id="43" name="Right Brace 42"/>
          <p:cNvSpPr/>
          <p:nvPr userDrawn="1"/>
        </p:nvSpPr>
        <p:spPr>
          <a:xfrm rot="10800000" flipH="1">
            <a:off x="20633380" y="8229812"/>
            <a:ext cx="1109871" cy="2472821"/>
          </a:xfrm>
          <a:prstGeom prst="rightBrace">
            <a:avLst>
              <a:gd name="adj1" fmla="val 34548"/>
              <a:gd name="adj2" fmla="val 50000"/>
            </a:avLst>
          </a:prstGeom>
          <a:ln w="34925">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4" name="Rectangle 43"/>
          <p:cNvSpPr/>
          <p:nvPr userDrawn="1"/>
        </p:nvSpPr>
        <p:spPr>
          <a:xfrm>
            <a:off x="-5333623" y="3139951"/>
            <a:ext cx="3901078" cy="5262979"/>
          </a:xfrm>
          <a:prstGeom prst="rect">
            <a:avLst/>
          </a:prstGeom>
        </p:spPr>
        <p:txBody>
          <a:bodyPr wrap="square">
            <a:spAutoFit/>
          </a:bodyPr>
          <a:lstStyle/>
          <a:p>
            <a:pPr lvl="0">
              <a:defRPr/>
            </a:pPr>
            <a:r>
              <a:rPr lang="en-US" sz="1600" b="1" dirty="0">
                <a:latin typeface="Arial" charset="0"/>
                <a:ea typeface="Arial" charset="0"/>
                <a:cs typeface="Arial" charset="0"/>
              </a:rPr>
              <a:t>Scenario Development Guidance</a:t>
            </a:r>
          </a:p>
          <a:p>
            <a:pPr lvl="0">
              <a:defRPr/>
            </a:pPr>
            <a:endParaRPr lang="en-US" sz="1600" b="1" dirty="0">
              <a:latin typeface="Arial" charset="0"/>
              <a:ea typeface="Arial" charset="0"/>
              <a:cs typeface="Arial" charset="0"/>
            </a:endParaRPr>
          </a:p>
          <a:p>
            <a:pPr lvl="0">
              <a:defRPr/>
            </a:pPr>
            <a:r>
              <a:rPr lang="en-US" sz="1600" dirty="0">
                <a:latin typeface="Arial" charset="0"/>
                <a:ea typeface="Arial" charset="0"/>
                <a:cs typeface="Arial" charset="0"/>
              </a:rPr>
              <a:t>The scenario(s) need to include adequate information to allow for assessment of critical checklist items, whether for individual skills or for the rapid casualty assessment. For example, the rapid casualty assessment checklist requires students to perform a blood sweep, go through the </a:t>
            </a:r>
            <a:r>
              <a:rPr lang="en-US" sz="1600" b="1" dirty="0">
                <a:latin typeface="Arial" charset="0"/>
                <a:ea typeface="Arial" charset="0"/>
                <a:cs typeface="Arial" charset="0"/>
              </a:rPr>
              <a:t>MARCH</a:t>
            </a:r>
            <a:r>
              <a:rPr lang="en-US" sz="1600" dirty="0">
                <a:latin typeface="Arial" charset="0"/>
                <a:ea typeface="Arial" charset="0"/>
                <a:cs typeface="Arial" charset="0"/>
              </a:rPr>
              <a:t> algorithm doing interventions in order, describe secondary injuries, communicate and document. So the scenario should require a blood sweep, have an injury (or injuries) that require massive hemorrhage intervention(s), make the student consider the airway, and include a secondary injury. However, a scenario for tourniquet application assessment could have a single injury like the one shown here. </a:t>
            </a:r>
          </a:p>
        </p:txBody>
      </p:sp>
      <p:sp>
        <p:nvSpPr>
          <p:cNvPr id="45" name="Right Brace 44"/>
          <p:cNvSpPr/>
          <p:nvPr userDrawn="1"/>
        </p:nvSpPr>
        <p:spPr>
          <a:xfrm rot="10800000" flipH="1">
            <a:off x="20633380" y="726274"/>
            <a:ext cx="1109872" cy="6677109"/>
          </a:xfrm>
          <a:prstGeom prst="rightBrace">
            <a:avLst>
              <a:gd name="adj1" fmla="val 52273"/>
              <a:gd name="adj2" fmla="val 48631"/>
            </a:avLst>
          </a:prstGeom>
          <a:ln w="34925">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Tree>
    <p:extLst>
      <p:ext uri="{BB962C8B-B14F-4D97-AF65-F5344CB8AC3E}">
        <p14:creationId xmlns:p14="http://schemas.microsoft.com/office/powerpoint/2010/main" val="633852115"/>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2.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3.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png"/><Relationship Id="rId3" Type="http://schemas.openxmlformats.org/officeDocument/2006/relationships/image" Target="../media/image16.png"/><Relationship Id="rId7" Type="http://schemas.openxmlformats.org/officeDocument/2006/relationships/image" Target="../media/image9.png"/><Relationship Id="rId12" Type="http://schemas.openxmlformats.org/officeDocument/2006/relationships/image" Target="../media/image6.png"/><Relationship Id="rId17"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png"/><Relationship Id="rId3" Type="http://schemas.openxmlformats.org/officeDocument/2006/relationships/image" Target="../media/image16.png"/><Relationship Id="rId7" Type="http://schemas.openxmlformats.org/officeDocument/2006/relationships/image" Target="../media/image9.png"/><Relationship Id="rId12" Type="http://schemas.openxmlformats.org/officeDocument/2006/relationships/image" Target="../media/image6.png"/><Relationship Id="rId17" Type="http://schemas.openxmlformats.org/officeDocument/2006/relationships/image" Target="../media/image15.png"/><Relationship Id="rId2" Type="http://schemas.openxmlformats.org/officeDocument/2006/relationships/notesSlide" Target="../notesSlides/notesSlide5.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png"/><Relationship Id="rId3" Type="http://schemas.openxmlformats.org/officeDocument/2006/relationships/image" Target="../media/image16.png"/><Relationship Id="rId7" Type="http://schemas.openxmlformats.org/officeDocument/2006/relationships/image" Target="../media/image9.png"/><Relationship Id="rId12" Type="http://schemas.openxmlformats.org/officeDocument/2006/relationships/image" Target="../media/image6.png"/><Relationship Id="rId17" Type="http://schemas.openxmlformats.org/officeDocument/2006/relationships/image" Target="../media/image15.png"/><Relationship Id="rId2" Type="http://schemas.openxmlformats.org/officeDocument/2006/relationships/notesSlide" Target="../notesSlides/notesSlide6.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530" y="9492610"/>
            <a:ext cx="730250" cy="1187450"/>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4768" y="9492610"/>
            <a:ext cx="927100" cy="1187450"/>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58856" y="9492610"/>
            <a:ext cx="876300" cy="1187450"/>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7724" y="9505310"/>
            <a:ext cx="939800" cy="1174750"/>
          </a:xfrm>
          <a:prstGeom prst="rect">
            <a:avLst/>
          </a:prstGeom>
        </p:spPr>
      </p:pic>
      <p:grpSp>
        <p:nvGrpSpPr>
          <p:cNvPr id="26" name="Group 25"/>
          <p:cNvGrpSpPr/>
          <p:nvPr/>
        </p:nvGrpSpPr>
        <p:grpSpPr>
          <a:xfrm>
            <a:off x="5486580" y="1866755"/>
            <a:ext cx="1027178" cy="1027178"/>
            <a:chOff x="-1731264" y="2682240"/>
            <a:chExt cx="1182624" cy="1182624"/>
          </a:xfrm>
        </p:grpSpPr>
        <p:sp>
          <p:nvSpPr>
            <p:cNvPr id="24" name="Oval 23"/>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087599" y="3139952"/>
            <a:ext cx="830285" cy="830285"/>
            <a:chOff x="-3493012" y="2164132"/>
            <a:chExt cx="830285" cy="830285"/>
          </a:xfrm>
        </p:grpSpPr>
        <p:sp>
          <p:nvSpPr>
            <p:cNvPr id="37" name="Oval 36"/>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Rectangle 58"/>
          <p:cNvSpPr/>
          <p:nvPr/>
        </p:nvSpPr>
        <p:spPr>
          <a:xfrm>
            <a:off x="1297779" y="282059"/>
            <a:ext cx="5005513" cy="369332"/>
          </a:xfrm>
          <a:prstGeom prst="rect">
            <a:avLst/>
          </a:prstGeom>
        </p:spPr>
        <p:txBody>
          <a:bodyPr wrap="squar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5388" y="9501681"/>
            <a:ext cx="730250" cy="1187450"/>
          </a:xfrm>
          <a:prstGeom prst="rect">
            <a:avLst/>
          </a:prstGeom>
        </p:spPr>
      </p:pic>
      <p:pic>
        <p:nvPicPr>
          <p:cNvPr id="48" name="Pictur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2626" y="9501681"/>
            <a:ext cx="927100" cy="1187450"/>
          </a:xfrm>
          <a:prstGeom prst="rect">
            <a:avLst/>
          </a:prstGeom>
        </p:spPr>
      </p:pic>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76714" y="9501681"/>
            <a:ext cx="876300" cy="1187450"/>
          </a:xfrm>
          <a:prstGeom prst="rect">
            <a:avLst/>
          </a:prstGeom>
        </p:spPr>
      </p:pic>
      <p:pic>
        <p:nvPicPr>
          <p:cNvPr id="50" name="Picture 4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95582" y="9514381"/>
            <a:ext cx="939800" cy="1174750"/>
          </a:xfrm>
          <a:prstGeom prst="rect">
            <a:avLst/>
          </a:prstGeom>
        </p:spPr>
      </p:pic>
      <p:grpSp>
        <p:nvGrpSpPr>
          <p:cNvPr id="51" name="Group 50"/>
          <p:cNvGrpSpPr/>
          <p:nvPr/>
        </p:nvGrpSpPr>
        <p:grpSpPr>
          <a:xfrm>
            <a:off x="13294997" y="1938299"/>
            <a:ext cx="1027178" cy="1027178"/>
            <a:chOff x="-1731264" y="2682240"/>
            <a:chExt cx="1182624" cy="1182624"/>
          </a:xfrm>
        </p:grpSpPr>
        <p:sp>
          <p:nvSpPr>
            <p:cNvPr id="52" name="Oval 5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11896016" y="3211496"/>
            <a:ext cx="830285" cy="830285"/>
            <a:chOff x="-3493012" y="2164132"/>
            <a:chExt cx="830285" cy="830285"/>
          </a:xfrm>
        </p:grpSpPr>
        <p:sp>
          <p:nvSpPr>
            <p:cNvPr id="55" name="Oval 5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0" name="Straight Connector 59"/>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4" name="Picture 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5" name="Rectangle 4">
            <a:extLst>
              <a:ext uri="{FF2B5EF4-FFF2-40B4-BE49-F238E27FC236}">
                <a16:creationId xmlns:a16="http://schemas.microsoft.com/office/drawing/2014/main" id="{7C054CF2-B696-4D42-A064-EE408B46F30C}"/>
              </a:ext>
            </a:extLst>
          </p:cNvPr>
          <p:cNvSpPr/>
          <p:nvPr/>
        </p:nvSpPr>
        <p:spPr>
          <a:xfrm>
            <a:off x="4764809" y="10935831"/>
            <a:ext cx="2712602"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1" name="Rectangle 60">
            <a:extLst>
              <a:ext uri="{FF2B5EF4-FFF2-40B4-BE49-F238E27FC236}">
                <a16:creationId xmlns:a16="http://schemas.microsoft.com/office/drawing/2014/main" id="{18FE83C9-CAAA-CB4B-8F6C-BDEEE6B47F1A}"/>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7924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530" y="9492610"/>
            <a:ext cx="730250" cy="1187450"/>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4768" y="9492610"/>
            <a:ext cx="927100" cy="1187450"/>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58856" y="9492610"/>
            <a:ext cx="876300" cy="1187450"/>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7724" y="9505310"/>
            <a:ext cx="939800" cy="1174750"/>
          </a:xfrm>
          <a:prstGeom prst="rect">
            <a:avLst/>
          </a:prstGeom>
        </p:spPr>
      </p:pic>
      <p:grpSp>
        <p:nvGrpSpPr>
          <p:cNvPr id="26" name="Group 25"/>
          <p:cNvGrpSpPr/>
          <p:nvPr/>
        </p:nvGrpSpPr>
        <p:grpSpPr>
          <a:xfrm>
            <a:off x="5486580" y="1866755"/>
            <a:ext cx="1027178" cy="1027178"/>
            <a:chOff x="-1731264" y="2682240"/>
            <a:chExt cx="1182624" cy="1182624"/>
          </a:xfrm>
        </p:grpSpPr>
        <p:sp>
          <p:nvSpPr>
            <p:cNvPr id="24" name="Oval 23"/>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087599" y="3139952"/>
            <a:ext cx="830285" cy="830285"/>
            <a:chOff x="-3493012" y="2164132"/>
            <a:chExt cx="830285" cy="830285"/>
          </a:xfrm>
        </p:grpSpPr>
        <p:sp>
          <p:nvSpPr>
            <p:cNvPr id="37" name="Oval 36"/>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Rectangle 58"/>
          <p:cNvSpPr/>
          <p:nvPr/>
        </p:nvSpPr>
        <p:spPr>
          <a:xfrm>
            <a:off x="1297780"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5388" y="9501681"/>
            <a:ext cx="730250" cy="1187450"/>
          </a:xfrm>
          <a:prstGeom prst="rect">
            <a:avLst/>
          </a:prstGeom>
        </p:spPr>
      </p:pic>
      <p:pic>
        <p:nvPicPr>
          <p:cNvPr id="48" name="Pictur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2626" y="9501681"/>
            <a:ext cx="927100" cy="1187450"/>
          </a:xfrm>
          <a:prstGeom prst="rect">
            <a:avLst/>
          </a:prstGeom>
        </p:spPr>
      </p:pic>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76714" y="9501681"/>
            <a:ext cx="876300" cy="1187450"/>
          </a:xfrm>
          <a:prstGeom prst="rect">
            <a:avLst/>
          </a:prstGeom>
        </p:spPr>
      </p:pic>
      <p:pic>
        <p:nvPicPr>
          <p:cNvPr id="50" name="Picture 4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95582" y="9514381"/>
            <a:ext cx="939800" cy="1174750"/>
          </a:xfrm>
          <a:prstGeom prst="rect">
            <a:avLst/>
          </a:prstGeom>
        </p:spPr>
      </p:pic>
      <p:grpSp>
        <p:nvGrpSpPr>
          <p:cNvPr id="51" name="Group 50"/>
          <p:cNvGrpSpPr/>
          <p:nvPr/>
        </p:nvGrpSpPr>
        <p:grpSpPr>
          <a:xfrm>
            <a:off x="13294997" y="1938299"/>
            <a:ext cx="1027178" cy="1027178"/>
            <a:chOff x="-1731264" y="2682240"/>
            <a:chExt cx="1182624" cy="1182624"/>
          </a:xfrm>
        </p:grpSpPr>
        <p:sp>
          <p:nvSpPr>
            <p:cNvPr id="52" name="Oval 5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11896016" y="3211496"/>
            <a:ext cx="830285" cy="830285"/>
            <a:chOff x="-3493012" y="2164132"/>
            <a:chExt cx="830285" cy="830285"/>
          </a:xfrm>
        </p:grpSpPr>
        <p:sp>
          <p:nvSpPr>
            <p:cNvPr id="55" name="Oval 5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7" name="Straight Connector 56"/>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60" name="Picture 5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63" name="Rectangle 62">
            <a:extLst>
              <a:ext uri="{FF2B5EF4-FFF2-40B4-BE49-F238E27FC236}">
                <a16:creationId xmlns:a16="http://schemas.microsoft.com/office/drawing/2014/main" id="{46A582AD-5856-0540-B00C-78BD3E41417F}"/>
              </a:ext>
            </a:extLst>
          </p:cNvPr>
          <p:cNvSpPr/>
          <p:nvPr/>
        </p:nvSpPr>
        <p:spPr>
          <a:xfrm>
            <a:off x="4723131"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4" name="Rectangle 63">
            <a:extLst>
              <a:ext uri="{FF2B5EF4-FFF2-40B4-BE49-F238E27FC236}">
                <a16:creationId xmlns:a16="http://schemas.microsoft.com/office/drawing/2014/main" id="{3B5809A0-1EE0-D241-B3DE-5AD00C0B41D9}"/>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773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530" y="9492610"/>
            <a:ext cx="730250" cy="1187450"/>
          </a:xfrm>
          <a:prstGeom prst="rect">
            <a:avLst/>
          </a:prstGeom>
        </p:spPr>
      </p:pic>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4768" y="9492610"/>
            <a:ext cx="927100" cy="1187450"/>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58856" y="9492610"/>
            <a:ext cx="876300" cy="1187450"/>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7724" y="9505310"/>
            <a:ext cx="939800" cy="1174750"/>
          </a:xfrm>
          <a:prstGeom prst="rect">
            <a:avLst/>
          </a:prstGeom>
        </p:spPr>
      </p:pic>
      <p:grpSp>
        <p:nvGrpSpPr>
          <p:cNvPr id="26" name="Group 25"/>
          <p:cNvGrpSpPr/>
          <p:nvPr/>
        </p:nvGrpSpPr>
        <p:grpSpPr>
          <a:xfrm>
            <a:off x="5486580" y="1866755"/>
            <a:ext cx="1027178" cy="1027178"/>
            <a:chOff x="-1731264" y="2682240"/>
            <a:chExt cx="1182624" cy="1182624"/>
          </a:xfrm>
        </p:grpSpPr>
        <p:sp>
          <p:nvSpPr>
            <p:cNvPr id="24" name="Oval 23"/>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087599" y="3139952"/>
            <a:ext cx="830285" cy="830285"/>
            <a:chOff x="-3493012" y="2164132"/>
            <a:chExt cx="830285" cy="830285"/>
          </a:xfrm>
        </p:grpSpPr>
        <p:sp>
          <p:nvSpPr>
            <p:cNvPr id="37" name="Oval 36"/>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Rectangle 58"/>
          <p:cNvSpPr/>
          <p:nvPr/>
        </p:nvSpPr>
        <p:spPr>
          <a:xfrm>
            <a:off x="1297780"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001643"/>
          </a:xfrm>
          <a:prstGeom prst="rect">
            <a:avLst/>
          </a:prstGeom>
        </p:spPr>
        <p:txBody>
          <a:bodyPr wrap="square">
            <a:spAutoFit/>
          </a:bodyPr>
          <a:lstStyle/>
          <a:p>
            <a:r>
              <a:rPr lang="en-US" sz="1600" b="1" dirty="0">
                <a:solidFill>
                  <a:srgbClr val="F36535"/>
                </a:solidFill>
                <a:latin typeface="Arial" charset="0"/>
                <a:ea typeface="Arial" charset="0"/>
                <a:cs typeface="Arial" charset="0"/>
              </a:rPr>
              <a:t>RESUPPLY OPERATION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You are assigned to the deck department of the USS Iowa and your ship is conducting sea trials in the Atlantic Ocean.</a:t>
            </a:r>
          </a:p>
          <a:p>
            <a:endParaRPr lang="en-US" sz="1600" dirty="0">
              <a:latin typeface="Arial" charset="0"/>
              <a:ea typeface="Arial" charset="0"/>
              <a:cs typeface="Arial" charset="0"/>
            </a:endParaRPr>
          </a:p>
          <a:p>
            <a:r>
              <a:rPr lang="en-US" sz="1600" dirty="0">
                <a:latin typeface="Arial" charset="0"/>
                <a:ea typeface="Arial" charset="0"/>
                <a:cs typeface="Arial" charset="0"/>
              </a:rPr>
              <a:t>During a resupply operation, the Chief is forcefully struck in the chest by a crane and is knocked back into a wall. As the first responder on the scene, you find the Chief laying on the deck with a puncture in his left shoulder and a four-inch laceration across his right elbow with heavy bleeding.  </a:t>
            </a:r>
          </a:p>
          <a:p>
            <a:endParaRPr lang="en-US" sz="1600" dirty="0">
              <a:latin typeface="Arial" charset="0"/>
              <a:ea typeface="Arial" charset="0"/>
              <a:cs typeface="Arial" charset="0"/>
            </a:endParaRPr>
          </a:p>
          <a:p>
            <a:r>
              <a:rPr lang="en-US" sz="1600" dirty="0">
                <a:latin typeface="Arial" charset="0"/>
                <a:ea typeface="Arial" charset="0"/>
                <a:cs typeface="Arial" charset="0"/>
              </a:rPr>
              <a:t>He is also complaining of having difficulties breathing and catching his breath.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5388" y="9501681"/>
            <a:ext cx="730250" cy="1187450"/>
          </a:xfrm>
          <a:prstGeom prst="rect">
            <a:avLst/>
          </a:prstGeom>
        </p:spPr>
      </p:pic>
      <p:pic>
        <p:nvPicPr>
          <p:cNvPr id="48" name="Pictur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2626" y="9501681"/>
            <a:ext cx="927100" cy="1187450"/>
          </a:xfrm>
          <a:prstGeom prst="rect">
            <a:avLst/>
          </a:prstGeom>
        </p:spPr>
      </p:pic>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76714" y="9501681"/>
            <a:ext cx="876300" cy="1187450"/>
          </a:xfrm>
          <a:prstGeom prst="rect">
            <a:avLst/>
          </a:prstGeom>
        </p:spPr>
      </p:pic>
      <p:pic>
        <p:nvPicPr>
          <p:cNvPr id="50" name="Picture 4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595582" y="9514381"/>
            <a:ext cx="939800" cy="1174750"/>
          </a:xfrm>
          <a:prstGeom prst="rect">
            <a:avLst/>
          </a:prstGeom>
        </p:spPr>
      </p:pic>
      <p:grpSp>
        <p:nvGrpSpPr>
          <p:cNvPr id="51" name="Group 50"/>
          <p:cNvGrpSpPr/>
          <p:nvPr/>
        </p:nvGrpSpPr>
        <p:grpSpPr>
          <a:xfrm>
            <a:off x="13294997" y="1938299"/>
            <a:ext cx="1027178" cy="1027178"/>
            <a:chOff x="-1731264" y="2682240"/>
            <a:chExt cx="1182624" cy="1182624"/>
          </a:xfrm>
        </p:grpSpPr>
        <p:sp>
          <p:nvSpPr>
            <p:cNvPr id="52" name="Oval 5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11896016" y="3211496"/>
            <a:ext cx="830285" cy="830285"/>
            <a:chOff x="-3493012" y="2164132"/>
            <a:chExt cx="830285" cy="830285"/>
          </a:xfrm>
        </p:grpSpPr>
        <p:sp>
          <p:nvSpPr>
            <p:cNvPr id="55" name="Oval 5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7" name="Straight Connector 56"/>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60" name="Picture 5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63" name="Rectangle 62">
            <a:extLst>
              <a:ext uri="{FF2B5EF4-FFF2-40B4-BE49-F238E27FC236}">
                <a16:creationId xmlns:a16="http://schemas.microsoft.com/office/drawing/2014/main" id="{DD9E41BB-F5F1-6A42-A6B3-F7E0DBE5C65B}"/>
              </a:ext>
            </a:extLst>
          </p:cNvPr>
          <p:cNvSpPr/>
          <p:nvPr/>
        </p:nvSpPr>
        <p:spPr>
          <a:xfrm>
            <a:off x="4723131"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4" name="Rectangle 63">
            <a:extLst>
              <a:ext uri="{FF2B5EF4-FFF2-40B4-BE49-F238E27FC236}">
                <a16:creationId xmlns:a16="http://schemas.microsoft.com/office/drawing/2014/main" id="{E8A24615-B72E-F24D-B45B-76F134AE23B2}"/>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700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59" name="Rectangle 58"/>
          <p:cNvSpPr/>
          <p:nvPr/>
        </p:nvSpPr>
        <p:spPr>
          <a:xfrm>
            <a:off x="1297780"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grpSp>
        <p:nvGrpSpPr>
          <p:cNvPr id="57" name="Group 56"/>
          <p:cNvGrpSpPr/>
          <p:nvPr/>
        </p:nvGrpSpPr>
        <p:grpSpPr>
          <a:xfrm rot="16200000">
            <a:off x="4873030" y="3542704"/>
            <a:ext cx="830285" cy="830285"/>
            <a:chOff x="-3493012" y="2164132"/>
            <a:chExt cx="830285" cy="830285"/>
          </a:xfrm>
        </p:grpSpPr>
        <p:sp>
          <p:nvSpPr>
            <p:cNvPr id="58" name="Oval 5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60"/>
          <p:cNvGrpSpPr/>
          <p:nvPr/>
        </p:nvGrpSpPr>
        <p:grpSpPr>
          <a:xfrm rot="16200000">
            <a:off x="5502955" y="8472166"/>
            <a:ext cx="830285" cy="830285"/>
            <a:chOff x="-3493012" y="2164132"/>
            <a:chExt cx="830285" cy="830285"/>
          </a:xfrm>
        </p:grpSpPr>
        <p:sp>
          <p:nvSpPr>
            <p:cNvPr id="62" name="Oval 6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4" name="Picture 6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33524" y="9499033"/>
            <a:ext cx="730250" cy="1187450"/>
          </a:xfrm>
          <a:prstGeom prst="rect">
            <a:avLst/>
          </a:prstGeom>
        </p:spPr>
      </p:pic>
      <p:pic>
        <p:nvPicPr>
          <p:cNvPr id="65" name="Picture 6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3267" y="9488598"/>
            <a:ext cx="1054100" cy="1168400"/>
          </a:xfrm>
          <a:prstGeom prst="rect">
            <a:avLst/>
          </a:prstGeom>
        </p:spPr>
      </p:pic>
      <p:pic>
        <p:nvPicPr>
          <p:cNvPr id="66" name="Picture 6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42797" y="9499033"/>
            <a:ext cx="730250" cy="1187450"/>
          </a:xfrm>
          <a:prstGeom prst="rect">
            <a:avLst/>
          </a:prstGeom>
        </p:spPr>
      </p:pic>
      <p:pic>
        <p:nvPicPr>
          <p:cNvPr id="67" name="Picture 6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2540" y="9488598"/>
            <a:ext cx="1054100" cy="1168400"/>
          </a:xfrm>
          <a:prstGeom prst="rect">
            <a:avLst/>
          </a:prstGeom>
        </p:spPr>
      </p:pic>
      <p:grpSp>
        <p:nvGrpSpPr>
          <p:cNvPr id="68" name="Group 67"/>
          <p:cNvGrpSpPr/>
          <p:nvPr/>
        </p:nvGrpSpPr>
        <p:grpSpPr>
          <a:xfrm rot="16200000">
            <a:off x="12628615" y="3542704"/>
            <a:ext cx="830285" cy="830285"/>
            <a:chOff x="-3493012" y="2164132"/>
            <a:chExt cx="830285" cy="830285"/>
          </a:xfrm>
        </p:grpSpPr>
        <p:sp>
          <p:nvSpPr>
            <p:cNvPr id="69" name="Oval 6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p:cNvGrpSpPr/>
          <p:nvPr/>
        </p:nvGrpSpPr>
        <p:grpSpPr>
          <a:xfrm rot="16200000">
            <a:off x="13258540" y="8472166"/>
            <a:ext cx="830285" cy="830285"/>
            <a:chOff x="-3493012" y="2164132"/>
            <a:chExt cx="830285" cy="830285"/>
          </a:xfrm>
        </p:grpSpPr>
        <p:sp>
          <p:nvSpPr>
            <p:cNvPr id="72" name="Oval 7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9" name="Straight Connector 78"/>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53" name="Picture 5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54" name="Picture 5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80" name="Rectangle 79">
            <a:extLst>
              <a:ext uri="{FF2B5EF4-FFF2-40B4-BE49-F238E27FC236}">
                <a16:creationId xmlns:a16="http://schemas.microsoft.com/office/drawing/2014/main" id="{2FC37AD7-0CA5-0547-AB44-6526D1950BAD}"/>
              </a:ext>
            </a:extLst>
          </p:cNvPr>
          <p:cNvSpPr/>
          <p:nvPr/>
        </p:nvSpPr>
        <p:spPr>
          <a:xfrm>
            <a:off x="4723131"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1" name="Rectangle 80">
            <a:extLst>
              <a:ext uri="{FF2B5EF4-FFF2-40B4-BE49-F238E27FC236}">
                <a16:creationId xmlns:a16="http://schemas.microsoft.com/office/drawing/2014/main" id="{78B923E0-6433-6D41-998A-0754913E71FD}"/>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29034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59" name="Rectangle 58"/>
          <p:cNvSpPr/>
          <p:nvPr/>
        </p:nvSpPr>
        <p:spPr>
          <a:xfrm>
            <a:off x="1297780"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cxnSp>
        <p:nvCxnSpPr>
          <p:cNvPr id="4" name="Straight Connector 3"/>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rot="16200000">
            <a:off x="4873030" y="3542704"/>
            <a:ext cx="830285" cy="830285"/>
            <a:chOff x="-3493012" y="2164132"/>
            <a:chExt cx="830285" cy="830285"/>
          </a:xfrm>
        </p:grpSpPr>
        <p:sp>
          <p:nvSpPr>
            <p:cNvPr id="58" name="Oval 5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60"/>
          <p:cNvGrpSpPr/>
          <p:nvPr/>
        </p:nvGrpSpPr>
        <p:grpSpPr>
          <a:xfrm rot="16200000">
            <a:off x="5502955" y="8472166"/>
            <a:ext cx="830285" cy="830285"/>
            <a:chOff x="-3493012" y="2164132"/>
            <a:chExt cx="830285" cy="830285"/>
          </a:xfrm>
        </p:grpSpPr>
        <p:sp>
          <p:nvSpPr>
            <p:cNvPr id="62" name="Oval 6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4" name="Picture 6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33524" y="9499033"/>
            <a:ext cx="730250" cy="1187450"/>
          </a:xfrm>
          <a:prstGeom prst="rect">
            <a:avLst/>
          </a:prstGeom>
        </p:spPr>
      </p:pic>
      <p:pic>
        <p:nvPicPr>
          <p:cNvPr id="65" name="Picture 6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3267" y="9488598"/>
            <a:ext cx="1054100" cy="1168400"/>
          </a:xfrm>
          <a:prstGeom prst="rect">
            <a:avLst/>
          </a:prstGeom>
        </p:spPr>
      </p:pic>
      <p:pic>
        <p:nvPicPr>
          <p:cNvPr id="66" name="Picture 6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42797" y="9499033"/>
            <a:ext cx="730250" cy="1187450"/>
          </a:xfrm>
          <a:prstGeom prst="rect">
            <a:avLst/>
          </a:prstGeom>
        </p:spPr>
      </p:pic>
      <p:pic>
        <p:nvPicPr>
          <p:cNvPr id="67" name="Picture 6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2540" y="9488598"/>
            <a:ext cx="1054100" cy="1168400"/>
          </a:xfrm>
          <a:prstGeom prst="rect">
            <a:avLst/>
          </a:prstGeom>
        </p:spPr>
      </p:pic>
      <p:grpSp>
        <p:nvGrpSpPr>
          <p:cNvPr id="68" name="Group 67"/>
          <p:cNvGrpSpPr/>
          <p:nvPr/>
        </p:nvGrpSpPr>
        <p:grpSpPr>
          <a:xfrm rot="16200000">
            <a:off x="12628615" y="3542704"/>
            <a:ext cx="830285" cy="830285"/>
            <a:chOff x="-3493012" y="2164132"/>
            <a:chExt cx="830285" cy="830285"/>
          </a:xfrm>
        </p:grpSpPr>
        <p:sp>
          <p:nvSpPr>
            <p:cNvPr id="69" name="Oval 6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p:cNvGrpSpPr/>
          <p:nvPr/>
        </p:nvGrpSpPr>
        <p:grpSpPr>
          <a:xfrm rot="16200000">
            <a:off x="13258540" y="8472166"/>
            <a:ext cx="830285" cy="830285"/>
            <a:chOff x="-3493012" y="2164132"/>
            <a:chExt cx="830285" cy="830285"/>
          </a:xfrm>
        </p:grpSpPr>
        <p:sp>
          <p:nvSpPr>
            <p:cNvPr id="72" name="Oval 7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3" name="Picture 5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54" name="Picture 5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79" name="Rectangle 78">
            <a:extLst>
              <a:ext uri="{FF2B5EF4-FFF2-40B4-BE49-F238E27FC236}">
                <a16:creationId xmlns:a16="http://schemas.microsoft.com/office/drawing/2014/main" id="{73C21F65-A68A-B448-BD85-70BF670230F3}"/>
              </a:ext>
            </a:extLst>
          </p:cNvPr>
          <p:cNvSpPr/>
          <p:nvPr/>
        </p:nvSpPr>
        <p:spPr>
          <a:xfrm>
            <a:off x="4723131"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0" name="Rectangle 79">
            <a:extLst>
              <a:ext uri="{FF2B5EF4-FFF2-40B4-BE49-F238E27FC236}">
                <a16:creationId xmlns:a16="http://schemas.microsoft.com/office/drawing/2014/main" id="{92FC6230-5A37-914A-B303-A1B8531958F1}"/>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26093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2955" y="4842620"/>
            <a:ext cx="774700" cy="1187450"/>
          </a:xfrm>
          <a:prstGeom prst="rect">
            <a:avLst/>
          </a:prstGeom>
        </p:spPr>
      </p:pic>
      <p:sp>
        <p:nvSpPr>
          <p:cNvPr id="6" name="Rectangle 5"/>
          <p:cNvSpPr/>
          <p:nvPr/>
        </p:nvSpPr>
        <p:spPr>
          <a:xfrm>
            <a:off x="587971"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59" name="Rectangle 58"/>
          <p:cNvSpPr/>
          <p:nvPr/>
        </p:nvSpPr>
        <p:spPr>
          <a:xfrm>
            <a:off x="1297780"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pic>
        <p:nvPicPr>
          <p:cNvPr id="74" name="Picture 7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45843" y="2144320"/>
            <a:ext cx="1054100" cy="1168400"/>
          </a:xfrm>
          <a:prstGeom prst="rect">
            <a:avLst/>
          </a:prstGeom>
        </p:spPr>
      </p:pic>
      <p:pic>
        <p:nvPicPr>
          <p:cNvPr id="75" name="Picture 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83365" y="3465119"/>
            <a:ext cx="730250" cy="1187450"/>
          </a:xfrm>
          <a:prstGeom prst="rect">
            <a:avLst/>
          </a:prstGeom>
        </p:spPr>
      </p:pic>
      <p:pic>
        <p:nvPicPr>
          <p:cNvPr id="76" name="Picture 7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01858" y="6228634"/>
            <a:ext cx="933450" cy="1174750"/>
          </a:xfrm>
          <a:prstGeom prst="rect">
            <a:avLst/>
          </a:prstGeom>
        </p:spPr>
      </p:pic>
      <p:pic>
        <p:nvPicPr>
          <p:cNvPr id="77" name="Picture 7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500907" y="726274"/>
            <a:ext cx="863600" cy="1174750"/>
          </a:xfrm>
          <a:prstGeom prst="rect">
            <a:avLst/>
          </a:prstGeom>
        </p:spPr>
      </p:pic>
      <p:pic>
        <p:nvPicPr>
          <p:cNvPr id="78" name="Picture 7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49474" y="726274"/>
            <a:ext cx="876300" cy="1187450"/>
          </a:xfrm>
          <a:prstGeom prst="rect">
            <a:avLst/>
          </a:prstGeom>
        </p:spPr>
      </p:pic>
      <p:pic>
        <p:nvPicPr>
          <p:cNvPr id="86" name="Picture 8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6441682" y="726274"/>
            <a:ext cx="819150" cy="1174750"/>
          </a:xfrm>
          <a:prstGeom prst="rect">
            <a:avLst/>
          </a:prstGeom>
        </p:spPr>
      </p:pic>
      <p:pic>
        <p:nvPicPr>
          <p:cNvPr id="87" name="Picture 8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509343" y="3490928"/>
            <a:ext cx="927100" cy="1187450"/>
          </a:xfrm>
          <a:prstGeom prst="rect">
            <a:avLst/>
          </a:prstGeom>
        </p:spPr>
      </p:pic>
      <p:pic>
        <p:nvPicPr>
          <p:cNvPr id="88" name="Picture 8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6378590" y="2144320"/>
            <a:ext cx="939800" cy="1174750"/>
          </a:xfrm>
          <a:prstGeom prst="rect">
            <a:avLst/>
          </a:prstGeom>
        </p:spPr>
      </p:pic>
      <p:pic>
        <p:nvPicPr>
          <p:cNvPr id="89" name="Picture 8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567582" y="4845695"/>
            <a:ext cx="730250" cy="1187450"/>
          </a:xfrm>
          <a:prstGeom prst="rect">
            <a:avLst/>
          </a:prstGeom>
        </p:spPr>
      </p:pic>
      <p:pic>
        <p:nvPicPr>
          <p:cNvPr id="90" name="Picture 8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555126" y="6228634"/>
            <a:ext cx="730250" cy="1187450"/>
          </a:xfrm>
          <a:prstGeom prst="rect">
            <a:avLst/>
          </a:prstGeom>
        </p:spPr>
      </p:pic>
      <p:pic>
        <p:nvPicPr>
          <p:cNvPr id="91" name="Picture 9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30424" y="4858395"/>
            <a:ext cx="971550" cy="1174750"/>
          </a:xfrm>
          <a:prstGeom prst="rect">
            <a:avLst/>
          </a:prstGeom>
        </p:spPr>
      </p:pic>
      <p:grpSp>
        <p:nvGrpSpPr>
          <p:cNvPr id="92" name="Group 91"/>
          <p:cNvGrpSpPr/>
          <p:nvPr/>
        </p:nvGrpSpPr>
        <p:grpSpPr>
          <a:xfrm rot="16200000">
            <a:off x="16462955" y="8478132"/>
            <a:ext cx="1027178" cy="1027178"/>
            <a:chOff x="-1731264" y="2682240"/>
            <a:chExt cx="1182624" cy="1182624"/>
          </a:xfrm>
        </p:grpSpPr>
        <p:sp>
          <p:nvSpPr>
            <p:cNvPr id="93" name="Oval 92"/>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rot="16200000">
            <a:off x="17910713" y="8576580"/>
            <a:ext cx="830285" cy="830285"/>
            <a:chOff x="-3493012" y="2164132"/>
            <a:chExt cx="830285" cy="830285"/>
          </a:xfrm>
        </p:grpSpPr>
        <p:sp>
          <p:nvSpPr>
            <p:cNvPr id="96" name="Oval 95"/>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8" name="Group 97"/>
          <p:cNvGrpSpPr/>
          <p:nvPr/>
        </p:nvGrpSpPr>
        <p:grpSpPr>
          <a:xfrm rot="16200000">
            <a:off x="19157074" y="8648563"/>
            <a:ext cx="677885" cy="677885"/>
            <a:chOff x="-3493012" y="2164132"/>
            <a:chExt cx="830285" cy="830285"/>
          </a:xfrm>
        </p:grpSpPr>
        <p:sp>
          <p:nvSpPr>
            <p:cNvPr id="99" name="Oval 9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1" name="Group 100"/>
          <p:cNvGrpSpPr/>
          <p:nvPr/>
        </p:nvGrpSpPr>
        <p:grpSpPr>
          <a:xfrm rot="16200000">
            <a:off x="16464674" y="9823592"/>
            <a:ext cx="1027178" cy="1027178"/>
            <a:chOff x="-1731264" y="2682240"/>
            <a:chExt cx="1182624" cy="1182624"/>
          </a:xfrm>
        </p:grpSpPr>
        <p:sp>
          <p:nvSpPr>
            <p:cNvPr id="102" name="Oval 101"/>
            <p:cNvSpPr/>
            <p:nvPr/>
          </p:nvSpPr>
          <p:spPr>
            <a:xfrm>
              <a:off x="-1731264" y="2682240"/>
              <a:ext cx="1182624" cy="1182624"/>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1488948" y="2924556"/>
              <a:ext cx="697992" cy="697992"/>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4" name="Group 103"/>
          <p:cNvGrpSpPr/>
          <p:nvPr/>
        </p:nvGrpSpPr>
        <p:grpSpPr>
          <a:xfrm rot="16200000">
            <a:off x="17912432" y="9922040"/>
            <a:ext cx="830285" cy="830285"/>
            <a:chOff x="-3493012" y="2164132"/>
            <a:chExt cx="830285" cy="830285"/>
          </a:xfrm>
        </p:grpSpPr>
        <p:sp>
          <p:nvSpPr>
            <p:cNvPr id="105" name="Oval 104"/>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rot="16200000">
            <a:off x="19158793" y="9994023"/>
            <a:ext cx="677885" cy="677885"/>
            <a:chOff x="-3493012" y="2164132"/>
            <a:chExt cx="830285" cy="830285"/>
          </a:xfrm>
        </p:grpSpPr>
        <p:sp>
          <p:nvSpPr>
            <p:cNvPr id="108" name="Oval 10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3266703" y="2390441"/>
              <a:ext cx="377666" cy="3776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8385388" y="1296001"/>
            <a:ext cx="2821577" cy="6247864"/>
          </a:xfrm>
          <a:prstGeom prst="rect">
            <a:avLst/>
          </a:prstGeom>
        </p:spPr>
        <p:txBody>
          <a:bodyPr wrap="square">
            <a:spAutoFit/>
          </a:bodyPr>
          <a:lstStyle/>
          <a:p>
            <a:r>
              <a:rPr lang="en-US" sz="1600" b="1" dirty="0">
                <a:solidFill>
                  <a:srgbClr val="F36535"/>
                </a:solidFill>
                <a:latin typeface="Arial" charset="0"/>
                <a:ea typeface="Arial" charset="0"/>
                <a:cs typeface="Arial" charset="0"/>
              </a:rPr>
              <a:t>RIFLE RANGE ACCIDENT</a:t>
            </a:r>
          </a:p>
          <a:p>
            <a:endParaRPr lang="en-US" sz="1600" dirty="0">
              <a:latin typeface="Arial" charset="0"/>
              <a:ea typeface="Arial" charset="0"/>
              <a:cs typeface="Arial" charset="0"/>
            </a:endParaRPr>
          </a:p>
          <a:p>
            <a:r>
              <a:rPr lang="en-US" sz="1600" b="1" dirty="0">
                <a:latin typeface="Arial" charset="0"/>
                <a:ea typeface="Arial" charset="0"/>
                <a:cs typeface="Arial" charset="0"/>
              </a:rPr>
              <a:t>During a rifle range training exercise, there is a rifle misfire. </a:t>
            </a:r>
          </a:p>
          <a:p>
            <a:endParaRPr lang="en-US" sz="1600" dirty="0">
              <a:latin typeface="Arial" charset="0"/>
              <a:ea typeface="Arial" charset="0"/>
              <a:cs typeface="Arial" charset="0"/>
            </a:endParaRPr>
          </a:p>
          <a:p>
            <a:r>
              <a:rPr lang="en-US" sz="1600" dirty="0">
                <a:latin typeface="Arial" charset="0"/>
                <a:ea typeface="Arial" charset="0"/>
                <a:cs typeface="Arial" charset="0"/>
              </a:rPr>
              <a:t>During the troubleshooting, the weapon accidentally discharges and a marine is shot through his left thigh. He screams in pain, and when he sees the injury, he becomes pale and passes out. </a:t>
            </a:r>
          </a:p>
          <a:p>
            <a:endParaRPr lang="en-US" sz="1600" dirty="0">
              <a:latin typeface="Arial" charset="0"/>
              <a:ea typeface="Arial" charset="0"/>
              <a:cs typeface="Arial" charset="0"/>
            </a:endParaRPr>
          </a:p>
          <a:p>
            <a:r>
              <a:rPr lang="en-US" sz="1600" dirty="0">
                <a:latin typeface="Arial" charset="0"/>
                <a:ea typeface="Arial" charset="0"/>
                <a:cs typeface="Arial" charset="0"/>
              </a:rPr>
              <a:t>The bullet entered directly below the hip and exits half way down the back of the thigh. </a:t>
            </a:r>
          </a:p>
          <a:p>
            <a:endParaRPr lang="en-US" sz="1600" dirty="0">
              <a:latin typeface="Arial" charset="0"/>
              <a:ea typeface="Arial" charset="0"/>
              <a:cs typeface="Arial" charset="0"/>
            </a:endParaRPr>
          </a:p>
          <a:p>
            <a:r>
              <a:rPr lang="en-US" sz="1600" dirty="0">
                <a:latin typeface="Arial" charset="0"/>
                <a:ea typeface="Arial" charset="0"/>
                <a:cs typeface="Arial" charset="0"/>
              </a:rPr>
              <a:t>There is extensive bleeding coming from the entry and exit wounds that is beginning to form a puddle of blood around the injured Marine. </a:t>
            </a:r>
          </a:p>
        </p:txBody>
      </p:sp>
      <p:sp>
        <p:nvSpPr>
          <p:cNvPr id="46" name="Rectangle 45"/>
          <p:cNvSpPr/>
          <p:nvPr/>
        </p:nvSpPr>
        <p:spPr>
          <a:xfrm>
            <a:off x="9073047" y="282059"/>
            <a:ext cx="4587859" cy="369332"/>
          </a:xfrm>
          <a:prstGeom prst="rect">
            <a:avLst/>
          </a:prstGeom>
        </p:spPr>
        <p:txBody>
          <a:bodyPr wrap="none">
            <a:spAutoFit/>
          </a:bodyPr>
          <a:lstStyle/>
          <a:p>
            <a:r>
              <a:rPr lang="en-US" b="1" dirty="0">
                <a:latin typeface="Arial" charset="0"/>
                <a:cs typeface="Arial" charset="0"/>
              </a:rPr>
              <a:t>CASUALTY SCENARIO CREATOR TOOL</a:t>
            </a:r>
            <a:endParaRPr lang="en-US" dirty="0"/>
          </a:p>
        </p:txBody>
      </p:sp>
      <p:grpSp>
        <p:nvGrpSpPr>
          <p:cNvPr id="57" name="Group 56"/>
          <p:cNvGrpSpPr/>
          <p:nvPr/>
        </p:nvGrpSpPr>
        <p:grpSpPr>
          <a:xfrm rot="16200000">
            <a:off x="4873030" y="3542704"/>
            <a:ext cx="830285" cy="830285"/>
            <a:chOff x="-3493012" y="2164132"/>
            <a:chExt cx="830285" cy="830285"/>
          </a:xfrm>
        </p:grpSpPr>
        <p:sp>
          <p:nvSpPr>
            <p:cNvPr id="58" name="Oval 57"/>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Group 60"/>
          <p:cNvGrpSpPr/>
          <p:nvPr/>
        </p:nvGrpSpPr>
        <p:grpSpPr>
          <a:xfrm rot="16200000">
            <a:off x="5502955" y="8472166"/>
            <a:ext cx="830285" cy="830285"/>
            <a:chOff x="-3493012" y="2164132"/>
            <a:chExt cx="830285" cy="830285"/>
          </a:xfrm>
        </p:grpSpPr>
        <p:sp>
          <p:nvSpPr>
            <p:cNvPr id="62" name="Oval 6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4" name="Picture 6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33524" y="9499033"/>
            <a:ext cx="730250" cy="1187450"/>
          </a:xfrm>
          <a:prstGeom prst="rect">
            <a:avLst/>
          </a:prstGeom>
        </p:spPr>
      </p:pic>
      <p:pic>
        <p:nvPicPr>
          <p:cNvPr id="65" name="Picture 6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3267" y="9488598"/>
            <a:ext cx="1054100" cy="1168400"/>
          </a:xfrm>
          <a:prstGeom prst="rect">
            <a:avLst/>
          </a:prstGeom>
        </p:spPr>
      </p:pic>
      <p:pic>
        <p:nvPicPr>
          <p:cNvPr id="66" name="Picture 6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42797" y="9499033"/>
            <a:ext cx="730250" cy="1187450"/>
          </a:xfrm>
          <a:prstGeom prst="rect">
            <a:avLst/>
          </a:prstGeom>
        </p:spPr>
      </p:pic>
      <p:pic>
        <p:nvPicPr>
          <p:cNvPr id="67" name="Picture 6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2540" y="9488598"/>
            <a:ext cx="1054100" cy="1168400"/>
          </a:xfrm>
          <a:prstGeom prst="rect">
            <a:avLst/>
          </a:prstGeom>
        </p:spPr>
      </p:pic>
      <p:grpSp>
        <p:nvGrpSpPr>
          <p:cNvPr id="68" name="Group 67"/>
          <p:cNvGrpSpPr/>
          <p:nvPr/>
        </p:nvGrpSpPr>
        <p:grpSpPr>
          <a:xfrm rot="16200000">
            <a:off x="12628615" y="3542704"/>
            <a:ext cx="830285" cy="830285"/>
            <a:chOff x="-3493012" y="2164132"/>
            <a:chExt cx="830285" cy="830285"/>
          </a:xfrm>
        </p:grpSpPr>
        <p:sp>
          <p:nvSpPr>
            <p:cNvPr id="69" name="Oval 68"/>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p:cNvGrpSpPr/>
          <p:nvPr/>
        </p:nvGrpSpPr>
        <p:grpSpPr>
          <a:xfrm rot="16200000">
            <a:off x="13258540" y="8472166"/>
            <a:ext cx="830285" cy="830285"/>
            <a:chOff x="-3493012" y="2164132"/>
            <a:chExt cx="830285" cy="830285"/>
          </a:xfrm>
        </p:grpSpPr>
        <p:sp>
          <p:nvSpPr>
            <p:cNvPr id="72" name="Oval 71"/>
            <p:cNvSpPr/>
            <p:nvPr/>
          </p:nvSpPr>
          <p:spPr>
            <a:xfrm>
              <a:off x="-3493012" y="2164132"/>
              <a:ext cx="830285" cy="830285"/>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3292653" y="2364491"/>
              <a:ext cx="429566" cy="429566"/>
            </a:xfrm>
            <a:prstGeom prst="ellipse">
              <a:avLst/>
            </a:prstGeom>
            <a:solidFill>
              <a:schemeClr val="bg1">
                <a:alpha val="0"/>
              </a:schemeClr>
            </a:solidFill>
            <a:ln w="63500">
              <a:solidFill>
                <a:srgbClr val="F365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3" name="Straight Connector 52"/>
          <p:cNvCxnSpPr/>
          <p:nvPr/>
        </p:nvCxnSpPr>
        <p:spPr>
          <a:xfrm>
            <a:off x="7730836" y="0"/>
            <a:ext cx="0" cy="11336338"/>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654610" y="2090577"/>
            <a:ext cx="774700" cy="1198033"/>
          </a:xfrm>
          <a:prstGeom prst="rect">
            <a:avLst/>
          </a:prstGeom>
        </p:spPr>
      </p:pic>
      <p:pic>
        <p:nvPicPr>
          <p:cNvPr id="55" name="Picture 5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56339" y="2071104"/>
            <a:ext cx="1045633" cy="1193800"/>
          </a:xfrm>
          <a:prstGeom prst="rect">
            <a:avLst/>
          </a:prstGeom>
        </p:spPr>
      </p:pic>
      <p:sp>
        <p:nvSpPr>
          <p:cNvPr id="80" name="Rectangle 79">
            <a:extLst>
              <a:ext uri="{FF2B5EF4-FFF2-40B4-BE49-F238E27FC236}">
                <a16:creationId xmlns:a16="http://schemas.microsoft.com/office/drawing/2014/main" id="{A7E8A00D-3136-FB4C-9238-F7EFAA916E1C}"/>
              </a:ext>
            </a:extLst>
          </p:cNvPr>
          <p:cNvSpPr/>
          <p:nvPr/>
        </p:nvSpPr>
        <p:spPr>
          <a:xfrm>
            <a:off x="4723131"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1" name="Rectangle 80">
            <a:extLst>
              <a:ext uri="{FF2B5EF4-FFF2-40B4-BE49-F238E27FC236}">
                <a16:creationId xmlns:a16="http://schemas.microsoft.com/office/drawing/2014/main" id="{493BB93C-3F95-0042-A1FE-72E85295A30F}"/>
              </a:ext>
            </a:extLst>
          </p:cNvPr>
          <p:cNvSpPr/>
          <p:nvPr/>
        </p:nvSpPr>
        <p:spPr>
          <a:xfrm>
            <a:off x="12512488" y="10935831"/>
            <a:ext cx="2754280" cy="307777"/>
          </a:xfrm>
          <a:prstGeom prst="rect">
            <a:avLst/>
          </a:prstGeom>
        </p:spPr>
        <p:txBody>
          <a:bodyPr wrap="none">
            <a:spAutoFit/>
          </a:bodyPr>
          <a:lstStyle/>
          <a:p>
            <a:pPr algn="r">
              <a:spcAft>
                <a:spcPts val="0"/>
              </a:spcAft>
            </a:pP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a:t>
            </a:r>
            <a:r>
              <a:rPr lang="en-US" sz="1400" b="1" dirty="0">
                <a:solidFill>
                  <a:srgbClr val="3E6973"/>
                </a:solidFill>
                <a:latin typeface="Arial" panose="020B0604020202020204" pitchFamily="34" charset="0"/>
                <a:ea typeface="Calibri" panose="020F0502020204030204" pitchFamily="34" charset="0"/>
                <a:cs typeface="Times New Roman" panose="02020603050405020304" pitchFamily="18" charset="0"/>
              </a:rPr>
              <a:t>TCCC-ASM-15-01: </a:t>
            </a:r>
            <a:r>
              <a:rPr lang="en-US" sz="1400" dirty="0">
                <a:solidFill>
                  <a:srgbClr val="3E6973"/>
                </a:solidFill>
                <a:latin typeface="Arial" panose="020B0604020202020204" pitchFamily="34" charset="0"/>
                <a:ea typeface="Calibri" panose="020F0502020204030204" pitchFamily="34" charset="0"/>
                <a:cs typeface="Times New Roman" panose="02020603050405020304" pitchFamily="18" charset="0"/>
              </a:rPr>
              <a:t>25 JUN 19</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5975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548</TotalTime>
  <Words>1290</Words>
  <Application>Microsoft Macintosh PowerPoint</Application>
  <PresentationFormat>Custom</PresentationFormat>
  <Paragraphs>126</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Miller, Kevin D</cp:lastModifiedBy>
  <cp:revision>23</cp:revision>
  <dcterms:created xsi:type="dcterms:W3CDTF">2019-04-04T13:25:13Z</dcterms:created>
  <dcterms:modified xsi:type="dcterms:W3CDTF">2019-06-26T17:51:24Z</dcterms:modified>
</cp:coreProperties>
</file>